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3" r:id="rId5"/>
    <p:sldId id="259" r:id="rId6"/>
    <p:sldId id="267" r:id="rId7"/>
    <p:sldId id="268" r:id="rId8"/>
    <p:sldId id="269" r:id="rId9"/>
    <p:sldId id="270" r:id="rId10"/>
    <p:sldId id="276" r:id="rId11"/>
    <p:sldId id="275" r:id="rId12"/>
    <p:sldId id="272" r:id="rId13"/>
    <p:sldId id="273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90" r:id="rId24"/>
    <p:sldId id="286" r:id="rId25"/>
    <p:sldId id="285" r:id="rId26"/>
    <p:sldId id="287" r:id="rId27"/>
    <p:sldId id="288" r:id="rId28"/>
    <p:sldId id="289" r:id="rId29"/>
    <p:sldId id="261" r:id="rId30"/>
    <p:sldId id="264" r:id="rId31"/>
    <p:sldId id="265" r:id="rId32"/>
  </p:sldIdLst>
  <p:sldSz cx="14630400" cy="8229600"/>
  <p:notesSz cx="8229600" cy="14630400"/>
  <p:embeddedFontLst>
    <p:embeddedFont>
      <p:font typeface="Barlow" panose="00000500000000000000" pitchFamily="2" charset="0"/>
      <p:regular r:id="rId34"/>
      <p:bold r:id="rId35"/>
      <p:italic r:id="rId36"/>
      <p:boldItalic r:id="rId37"/>
    </p:embeddedFont>
    <p:embeddedFont>
      <p:font typeface="Barlow Bold" panose="00000800000000000000" pitchFamily="2" charset="0"/>
      <p:bold r:id="rId38"/>
    </p:embeddedFont>
    <p:embeddedFont>
      <p:font typeface="Barlow Medium" panose="00000600000000000000" pitchFamily="2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4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1EB3-BDF7-EB6B-61EC-D0123BF6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EEFB9-87B6-83F4-3992-26AA031BF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01F32-E1BE-5630-BEEB-C720FBCFC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5EDD9-5322-A69B-1D31-D27ABBDE3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9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08D1D-D21E-AE97-1361-02E39098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3A4AE-6BE5-423A-676C-299434B1B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44E97-10C9-35E5-4C1E-C512D0577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A3283-D3D4-DD58-CD16-26C6F316E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5DCFC-804B-6D04-FDD0-F0C0E988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BF88B-A629-0E88-6D71-55B65A0E8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39FCE7-6AFA-7728-4473-361E915D7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84ECD-2983-E306-AF65-9FF64612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47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56A5-759A-9848-6922-5D829F61F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5B044-507A-F8D4-28C4-085C6FA17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2DA80-2298-93FE-6846-E2D80FEB7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3997C-36C4-8486-445F-DCE8DCB6E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C2E83-3A39-8C07-6990-01AFC2CD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9B732-A10E-C882-520E-5C95872F2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ED7-2878-B4C3-095A-34A057E0B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24A5A-D46E-634B-DB0F-3B860FC6D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23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95F7-D83D-FBD7-84B9-A6F79BE3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38239-519B-4EEB-C2B0-E973FEFD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39128-D628-91C3-2164-9A74B86C1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CF55-024A-ECF5-B552-02C2D8FCA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4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3AB3E-6F99-6E9B-47FB-4E46565F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E9E4B-1268-1C84-0110-911F1DBE6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6CFAC-8BB9-6496-BD00-A84B83869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8D79-F473-3601-EF77-06103B1E7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47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3C8FA-5119-ACD4-E079-2732D5E6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48C6B-BA98-3E46-30FD-2FD15F026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94912-3BD0-7DEF-461C-D3F667274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7379D-5475-B9B7-52E2-AF306FE8E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1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2EBB-B3FB-F016-2A9A-B061CE364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E0A01-DABB-7F11-DB75-821187996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1BF39-489D-858A-13F1-3419853E2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21A6F-F6AA-E153-1B8C-29D8DB787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4596-A530-871A-5589-F67B4B1EB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0381F-EFF9-F9C8-3737-886AB7184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50B81B-C0E2-3E2C-C908-82BCD7C4D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4A9A9-DB21-8682-E297-F4AD7D828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33174-086C-274F-F259-CAC0623D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B9DD-9ABD-DFCB-459E-39A90659D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AF1D5-2064-6B74-9296-8988CD776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1BB-46DE-73F9-CB67-3B1625D70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1E55-B646-1E12-8B89-FCB2BC40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1930-B338-F2CD-F12E-51A75634B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1DA4B-B398-FA3B-3FA6-7C3EFB0AB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FD4A9-D9F5-8DC1-A06E-CE71A3E8A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9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C800-09D9-6883-7D8E-DA074035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850C3-9D5E-113D-451E-E362DFF49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BB340-44F0-BFA0-E2B1-D20D0B7A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D33EA-5A04-5F5D-28AD-291189D27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2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1B558-B52A-1901-90A6-5643858C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87867-0A09-C153-9DD6-5807908E4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C915C-08F0-C640-2087-DB2952891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BDE3-7BAA-B7FF-0ED3-47F4BDB9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68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F96E-0E88-5E70-9718-E024E6A1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35320-8D22-C10E-476E-94F9FEF05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C41B9-8E9B-5400-EA8E-E6041E8A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49A97-69B4-0BEF-C8A2-72D2164E7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77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1F7-7D1F-167E-4AC3-BD829F705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708B0-8323-0BD5-85E0-92BC12A4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5E5A-8006-0168-3B87-84F304693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13DC-29BD-0C74-2530-FBF03E40A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20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7DDF-36F2-A750-EA84-03144B3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E7C15-2D89-CCBB-3148-9185130B1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713C35-6141-41EE-6934-148BB4D42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798C-391B-EA53-16C4-03E334AE6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14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FC2E-3A1A-7CC7-56CD-90382450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2297B-A3F7-440D-5DF4-73FD19FB0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281A4-0E8A-1246-C175-1A3355EE8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429F-44A4-F618-66D7-FC13164B9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2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9100-A0E1-2EF7-A61C-AAF79F0B3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001F-0524-3A28-25D3-6BB6DC7BD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D385-5809-8907-3F14-E98E5555E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ED41-C4F7-3799-E6BC-2928355E4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7C30-99F9-0378-B4A7-491A4DAD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E2638-CA93-5F93-AEA8-89907F9C6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3BA37-17CD-CA8C-CE4C-783A3DA95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9D853-E8E0-8A76-02AB-BF21C9806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4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18E0-BBDE-9A69-DE6D-C370C543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7EC3F-C5A3-B3F5-43E4-F07B7957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03E7F-811D-2478-1F4B-5574B9C42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E9A29-4310-A434-E755-80BAAB66D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4000F-8DFD-DF0F-24B9-A6F3D613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EF31A-F536-44A2-A13C-4A1ABDCDE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F1648-A3EF-9C08-A6A8-6B6586A82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562AD-E088-0ED4-B378-A40A3C8FC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23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8FFB-3322-ABCE-41AC-A643A799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231E3-D604-1538-C663-1117D1D43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4A2BE-93D3-7E3C-8C57-0E213CB93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9CC05-B595-E69C-7C64-C13731580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8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mailto:mohmed.galal.zalat.mz@gmail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mohamedmahmoud6498@gmail.com" TargetMode="External"/><Relationship Id="rId5" Type="http://schemas.openxmlformats.org/officeDocument/2006/relationships/hyperlink" Target="mailto:ziyadtarek180@gmail.com" TargetMode="External"/><Relationship Id="rId4" Type="http://schemas.openxmlformats.org/officeDocument/2006/relationships/hyperlink" Target="https://github.com/ziyad-tarek1/MySQL_Administration_Scrip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ziyad-tarek1/MySQL_Administration_Script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36902"/>
            <a:ext cx="68569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MySQL Administration Script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929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Python-based CLI tool for managing MySQL databases, tables, and users.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032937"/>
            <a:ext cx="5084956" cy="19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by: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Ziyad Tarek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5E0DF"/>
                </a:solidFill>
                <a:latin typeface="Barlow Bold" pitchFamily="34" charset="0"/>
              </a:rPr>
              <a:t>Mohamed Mahmoud 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5E0DF"/>
                </a:solidFill>
                <a:latin typeface="Barlow Bold" pitchFamily="34" charset="0"/>
              </a:rPr>
              <a:t>Mohamed </a:t>
            </a:r>
            <a:r>
              <a:rPr lang="en-US" sz="2000" b="1" dirty="0" err="1">
                <a:solidFill>
                  <a:srgbClr val="E5E0DF"/>
                </a:solidFill>
                <a:latin typeface="Barlow Bold" pitchFamily="34" charset="0"/>
              </a:rPr>
              <a:t>Zalat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381B-E1F8-5145-437F-9502786BE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392A46-8AEB-5447-0B6D-2FA02C14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3769326-4961-98A0-B3B0-6F2E60CEF8B3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Delete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DA4CBC9-8BEA-8948-7484-E8FBA09526E8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Deletes a table from the current database.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3F59-384B-DBE9-BD80-BBA2C400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8" y="1762083"/>
            <a:ext cx="868801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3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BADFE-7AB0-E2DE-C4F8-13633450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356F194-8C4D-37DB-AD10-4B7A85B7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2226CAF-3DB3-30E2-7568-5DB5F11AF632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Describe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5140501-AA0A-2925-D6A2-7ABA6864FDB9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Displays the structure of a table.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41952-6F00-1386-A302-E9902C48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0" y="1687274"/>
            <a:ext cx="699232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10A68-0082-7C9B-1AAF-72E40FF7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DDF0A65-535C-6906-3049-461908B6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7F7AC7-8950-130D-5271-7F79A0F962B9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Insert Data into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F0FE90D-2867-AD65-EA03-3530EF82BF10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Inserts a new row into a table.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17D0-061B-8792-B38C-B3601836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0" y="1552218"/>
            <a:ext cx="7450694" cy="45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A0F6-0682-9E2A-0813-0BA9348F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C1E9E30-3477-D6C4-2E21-88CD915E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294E712-5450-660F-0A49-3D9142BE615D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Select Data from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617B314-FF03-4E54-D841-BCE413287ECC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Retrieves and displays all rows from a table.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1119B-8592-E7A3-8A5E-C44F880A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11" y="1757321"/>
            <a:ext cx="736385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8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FC04-C72A-C7CA-36A0-53A3CC94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54A2A6A-82F8-0F74-2E06-CEE6AD63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E3F8180-3D10-035C-ACD1-B23496A9EC87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Update Data in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AA71440-C46D-D0E4-0D3F-A18EC9802581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Updates a row in a table based on a condition.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29CDE-32BD-479E-27B5-5723857A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3" y="1468058"/>
            <a:ext cx="820217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B31B-0D82-489C-7755-2619C5CD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1FE0F5D-4024-FB89-27B1-8CFE2297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58A0D56-A7D6-24BB-678A-276E6A0B7533}"/>
              </a:ext>
            </a:extLst>
          </p:cNvPr>
          <p:cNvSpPr/>
          <p:nvPr/>
        </p:nvSpPr>
        <p:spPr>
          <a:xfrm>
            <a:off x="646677" y="670414"/>
            <a:ext cx="8402836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Delete Data from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3EFD0F3-2784-FD55-53B4-B6588CA0DB85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Deletes rows from a table based on a condition.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3205E-1960-34C9-807F-B2221309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7" y="1545446"/>
            <a:ext cx="7738472" cy="44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7AF8-7FDE-B2C1-8039-03423B68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BB7C875-8F06-AE89-A43B-F0D11C28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6DBF86-3FED-D971-0179-6E4BD5E7DC29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Search Data in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42A969E-37EA-1FA5-F5A6-700EF69E1FE2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Searches for rows in a table based on a condition.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65B4B-6359-4B11-4EBF-8AA7EE09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4" y="1814281"/>
            <a:ext cx="7506748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6CC60-38F6-28FD-B366-FF65249D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39141F-7883-AB45-96A7-06F6A4DC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CF7932A-9A90-13ED-9936-ECF97D473D7E}"/>
              </a:ext>
            </a:extLst>
          </p:cNvPr>
          <p:cNvSpPr/>
          <p:nvPr/>
        </p:nvSpPr>
        <p:spPr>
          <a:xfrm>
            <a:off x="741164" y="673298"/>
            <a:ext cx="8045996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Flexible Search Queries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A9050CD-714B-3FDC-3B87-8E01D489C482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Allows for more complex search queries using SQL-like conditions.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7FF25-4470-9877-F9AD-0905B221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6" y="1609550"/>
            <a:ext cx="793543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9F9CD-0255-BC11-CF7D-3ACF535B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D103CF-0434-2D25-B2CB-99E6CC9B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CEF19E9-0357-AB3C-7FBB-C498720560B8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Create MySQL User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C177889-7D52-CAAA-A34E-9F5BD57A04DF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Creates a new MySQL user.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CA379-40A9-C9C6-8E5D-3B6AA2E7F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76" y="1824960"/>
            <a:ext cx="8592749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223E-F726-8DEF-655B-4807165F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C308B4-3035-CEA6-DABB-08114A36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B5FD7B-F881-C78C-565C-0C732E5900DA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Delete MySQL User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A2E7CBD-87D0-FD51-3CE9-653C39EE95F1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Deletes an existing MySQL user.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A97C9-4322-398F-E2A8-7EBBF465B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50" y="1869119"/>
            <a:ext cx="8021978" cy="35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8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Description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MySQL Administration Script is a Python-based command-line tool designed to simplify MySQL database management. It provides features for database, table, and user management, along with performance monitoring.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Highlights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15992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Easy-to-use CLI interface. Supports bulk operations, flexible queries, and user permissions. Robust error handling and retry logic.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FBD49-5D5D-B7BA-3DCD-DE39641364BB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B551-F57A-EB1F-BB28-C216FC7A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A8AB10B-2F9E-3A89-EE0F-DBF1DFA3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4801503-A3FB-0D26-2144-66C302DC7B62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Grant Privileges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9685544-D5B3-2FC0-F9A3-0935121669F7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Grants privileges to a MySQL user on a specific database.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D089A-6332-FBA4-5DF6-7D0E7FE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4" y="1815992"/>
            <a:ext cx="849748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2A3A-A8FD-59BB-5DE6-37F2342E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4750C9-B61B-79E2-E31E-9B7AB666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00FF261-A4FB-9182-F454-370009DECEA5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Revoke Privileges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31628C5-D1E9-A007-0C13-8EDD1FB69499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Revokes privileges from a MySQL user on a specific database.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30A56-5541-E0C5-855E-C468C6B9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2" y="1897076"/>
            <a:ext cx="853559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38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1971-223C-F581-FFF2-C55F13ED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4310CE-A4C2-34BB-84A2-C31E53E65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18650"/>
              </p:ext>
            </p:extLst>
          </p:nvPr>
        </p:nvGraphicFramePr>
        <p:xfrm>
          <a:off x="992458" y="2007221"/>
          <a:ext cx="12645483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2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0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15">
                <a:tc>
                  <a:txBody>
                    <a:bodyPr/>
                    <a:lstStyle/>
                    <a:p>
                      <a:r>
                        <a:rPr sz="2400" b="1" dirty="0"/>
                        <a:t>Function/Method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1" dirty="0"/>
                        <a:t>Description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 dirty="0" err="1">
                          <a:solidFill>
                            <a:schemeClr val="bg1"/>
                          </a:solidFill>
                        </a:rPr>
                        <a:t>mysql.connector.connect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 dirty="0"/>
                        <a:t>Establishes a connection to the MySQL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conn.database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 dirty="0"/>
                        <a:t>Sets or switches the current database.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97">
                <a:tc>
                  <a:txBody>
                    <a:bodyPr/>
                    <a:lstStyle/>
                    <a:p>
                      <a:r>
                        <a:rPr sz="2400" b="1" dirty="0" err="1">
                          <a:solidFill>
                            <a:schemeClr val="bg1"/>
                          </a:solidFill>
                        </a:rPr>
                        <a:t>conn.commit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 dirty="0"/>
                        <a:t>Commits the current transaction (saves changes to the database).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conn.close()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Closes the connection to the MySQL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conn.cursor()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Creates a cursor object for executing SQL queries.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cursor.execute()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Executes a SQL query.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 dirty="0" err="1">
                          <a:solidFill>
                            <a:schemeClr val="bg1"/>
                          </a:solidFill>
                        </a:rPr>
                        <a:t>cursor.fetchall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Fetches all rows from the result of a query.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 dirty="0" err="1">
                          <a:solidFill>
                            <a:schemeClr val="bg1"/>
                          </a:solidFill>
                        </a:rPr>
                        <a:t>cursor.fetchone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Fetches a single row from the result of a query.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cursor.close()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/>
                        <a:t>Closes the cursor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9915">
                <a:tc>
                  <a:txBody>
                    <a:bodyPr/>
                    <a:lstStyle/>
                    <a:p>
                      <a:r>
                        <a:rPr sz="2400" b="1" dirty="0" err="1">
                          <a:solidFill>
                            <a:schemeClr val="bg1"/>
                          </a:solidFill>
                        </a:rPr>
                        <a:t>mysql.connector.Error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0" dirty="0"/>
                        <a:t>Catches MySQL-specific errors.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8F709B33-03FD-3BAC-8F73-EC4304723981}"/>
              </a:ext>
            </a:extLst>
          </p:cNvPr>
          <p:cNvSpPr/>
          <p:nvPr/>
        </p:nvSpPr>
        <p:spPr>
          <a:xfrm>
            <a:off x="741164" y="838571"/>
            <a:ext cx="1182029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Summary of All </a:t>
            </a:r>
            <a:r>
              <a:rPr lang="en-US" sz="3700" b="1" dirty="0" err="1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mysql.connector</a:t>
            </a: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 Functions and Methods</a:t>
            </a: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A34A86-1B56-F99B-ACEE-CCB1EE407C03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1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5F73-2369-5B3F-B759-BCEB0D30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9A42B50-7739-79C4-A5F5-346CE04B65AB}"/>
              </a:ext>
            </a:extLst>
          </p:cNvPr>
          <p:cNvSpPr/>
          <p:nvPr/>
        </p:nvSpPr>
        <p:spPr>
          <a:xfrm>
            <a:off x="1065254" y="452365"/>
            <a:ext cx="1182029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Summary of All Queries</a:t>
            </a: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16DD4-BB1C-8F7A-6CA7-F146908034FA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62A1E6-EB48-F244-CC51-582658A1F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59822"/>
              </p:ext>
            </p:extLst>
          </p:nvPr>
        </p:nvGraphicFramePr>
        <p:xfrm>
          <a:off x="1296748" y="1286152"/>
          <a:ext cx="1236465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1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31">
                <a:tc>
                  <a:txBody>
                    <a:bodyPr/>
                    <a:lstStyle/>
                    <a:p>
                      <a:r>
                        <a:rPr sz="1800" b="1" dirty="0">
                          <a:solidFill>
                            <a:schemeClr val="bg1"/>
                          </a:solidFill>
                        </a:rPr>
                        <a:t>Functionality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Query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List Databases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SHOW DATABASES;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 dirty="0">
                          <a:solidFill>
                            <a:schemeClr val="bg1"/>
                          </a:solidFill>
                        </a:rPr>
                        <a:t>Create Database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CREATE DATABASE </a:t>
                      </a:r>
                      <a:r>
                        <a:rPr sz="1800" dirty="0" err="1"/>
                        <a:t>db_name</a:t>
                      </a:r>
                      <a:r>
                        <a:rPr sz="18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List Tables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SHOW TABLES;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Count Rows in Table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SELECT COUNT(*) FROM table_name;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Create Table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CREATE TABLE table_name (column_definitions);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Delete Table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DROP TABLE </a:t>
                      </a:r>
                      <a:r>
                        <a:rPr sz="1800" dirty="0" err="1"/>
                        <a:t>table_name</a:t>
                      </a:r>
                      <a:r>
                        <a:rPr sz="18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Describe Table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DESCRIBE table_name;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Insert Data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INSERT INTO table_name VALUES (value1, value2, ...);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Select Data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SELECT * FROM table_name;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Update Data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UPDATE table_name SET column_name = new_value WHERE condition;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Delete Data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DELETE FROM table_name WHERE condition;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Search Data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SELECT * FROM table_name WHERE condition;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Flexible Search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SELECT * FROM table_name WHERE condition;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Create MySQL User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CREATE USER 'username'@'host' IDENTIFIED BY 'password';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r>
                        <a:rPr sz="1800" b="1">
                          <a:solidFill>
                            <a:schemeClr val="bg1"/>
                          </a:solidFill>
                        </a:rPr>
                        <a:t>Delete MySQL User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DROP USER '</a:t>
                      </a:r>
                      <a:r>
                        <a:rPr sz="1800" dirty="0" err="1"/>
                        <a:t>username'@'host</a:t>
                      </a:r>
                      <a:r>
                        <a:rPr sz="1800" dirty="0"/>
                        <a:t>';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3323">
                <a:tc>
                  <a:txBody>
                    <a:bodyPr/>
                    <a:lstStyle/>
                    <a:p>
                      <a:r>
                        <a:rPr sz="1800" b="1" dirty="0">
                          <a:solidFill>
                            <a:schemeClr val="bg1"/>
                          </a:solidFill>
                        </a:rPr>
                        <a:t>Grant Privileges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GRANT privileges ON database_name.* TO 'username'@'host';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0642">
                <a:tc>
                  <a:txBody>
                    <a:bodyPr/>
                    <a:lstStyle/>
                    <a:p>
                      <a:r>
                        <a:rPr sz="1800" b="1" dirty="0">
                          <a:solidFill>
                            <a:schemeClr val="bg1"/>
                          </a:solidFill>
                        </a:rPr>
                        <a:t>Revoke Privileges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REVOKE privileges ON database_name.* FROM '</a:t>
                      </a:r>
                      <a:r>
                        <a:rPr sz="1800" dirty="0" err="1"/>
                        <a:t>username'@'host</a:t>
                      </a:r>
                      <a:r>
                        <a:rPr sz="1800" dirty="0"/>
                        <a:t>';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255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00D60-E08E-7DF4-A07B-859EDE84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386D619-77CB-28C4-530C-9712BF9F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753EA0-8678-9848-BDA1-6A34F595A595}"/>
              </a:ext>
            </a:extLst>
          </p:cNvPr>
          <p:cNvSpPr/>
          <p:nvPr/>
        </p:nvSpPr>
        <p:spPr>
          <a:xfrm>
            <a:off x="618711" y="3869473"/>
            <a:ext cx="9116304" cy="2107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Error Handling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65738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959D7-63FF-4F9F-BE3D-A1452A08B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5A2072-2A8D-4CDF-458F-8A3D03C0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185D5E67-CFE0-2B11-1B70-B0EE209F87BD}"/>
              </a:ext>
            </a:extLst>
          </p:cNvPr>
          <p:cNvSpPr/>
          <p:nvPr/>
        </p:nvSpPr>
        <p:spPr>
          <a:xfrm>
            <a:off x="1141690" y="855339"/>
            <a:ext cx="1182029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MySQL Connection Errors</a:t>
            </a: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397DDBD-1161-6949-95BC-0961C68833ED}"/>
              </a:ext>
            </a:extLst>
          </p:cNvPr>
          <p:cNvSpPr/>
          <p:nvPr/>
        </p:nvSpPr>
        <p:spPr>
          <a:xfrm>
            <a:off x="202189" y="1921046"/>
            <a:ext cx="9287498" cy="58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Barlow Medium" panose="00000600000000000000" pitchFamily="2" charset="0"/>
              </a:rPr>
              <a:t>Function: </a:t>
            </a:r>
            <a:r>
              <a:rPr lang="en-US" sz="2000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connect_to_mysql</a:t>
            </a:r>
            <a:r>
              <a:rPr lang="en-US" sz="2000" b="1" dirty="0">
                <a:solidFill>
                  <a:schemeClr val="bg1"/>
                </a:solidFill>
                <a:latin typeface="Barlow Medium" panose="00000600000000000000" pitchFamily="2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Barlow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Invalid credentials (host, username, password).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Network/connection failures.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Retries indefinitely until a successful connection.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Uses </a:t>
            </a:r>
            <a:r>
              <a:rPr lang="en-US" dirty="0" err="1">
                <a:solidFill>
                  <a:schemeClr val="bg1"/>
                </a:solidFill>
                <a:latin typeface="Barlow Medium" panose="00000600000000000000" pitchFamily="2" charset="0"/>
              </a:rPr>
              <a:t>mysql.connector.Error</a:t>
            </a: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 to catch MySQL-specific errors.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Provides clear feedback: "Error: {err}. Please check your credentials and try again."</a:t>
            </a: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6A17E602-67A9-0802-02E2-DB7F3E2D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2" name="Shape 1">
            <a:extLst>
              <a:ext uri="{FF2B5EF4-FFF2-40B4-BE49-F238E27FC236}">
                <a16:creationId xmlns:a16="http://schemas.microsoft.com/office/drawing/2014/main" id="{817504CB-3DB5-B80E-5136-AA91E9987C28}"/>
              </a:ext>
            </a:extLst>
          </p:cNvPr>
          <p:cNvSpPr/>
          <p:nvPr/>
        </p:nvSpPr>
        <p:spPr>
          <a:xfrm>
            <a:off x="451875" y="8407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67789668-1CD8-57DC-1D3B-0A471CFA5CB8}"/>
              </a:ext>
            </a:extLst>
          </p:cNvPr>
          <p:cNvSpPr/>
          <p:nvPr/>
        </p:nvSpPr>
        <p:spPr>
          <a:xfrm>
            <a:off x="671664" y="953862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172405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B31F-AD53-56B8-E512-BBB43EC4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4EB57C-CB36-440F-D01E-31D10979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69FCD216-7B2F-3DE1-B86D-EC34E66486E9}"/>
              </a:ext>
            </a:extLst>
          </p:cNvPr>
          <p:cNvSpPr/>
          <p:nvPr/>
        </p:nvSpPr>
        <p:spPr>
          <a:xfrm>
            <a:off x="1134701" y="855340"/>
            <a:ext cx="4594765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Database Operations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E3CBD516-55E4-2C12-9169-CFEB953BC70D}"/>
              </a:ext>
            </a:extLst>
          </p:cNvPr>
          <p:cNvSpPr/>
          <p:nvPr/>
        </p:nvSpPr>
        <p:spPr>
          <a:xfrm>
            <a:off x="202189" y="1921046"/>
            <a:ext cx="9287498" cy="58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a. Switching Databases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switch_database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1203325" lvl="1" indent="-2889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Non-existent databases.</a:t>
            </a:r>
          </a:p>
          <a:p>
            <a:pPr marL="1203325" lvl="1" indent="-2889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Invalid SQL syntax during database creation.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Checks if the database exists using SHOW DATABASES.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Prompts the user to create the database if missing.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Catches </a:t>
            </a:r>
            <a:r>
              <a:rPr lang="en-US" dirty="0" err="1">
                <a:solidFill>
                  <a:schemeClr val="bg1"/>
                </a:solidFill>
                <a:latin typeface="Barlow Medium" panose="00000600000000000000" pitchFamily="2" charset="0"/>
              </a:rPr>
              <a:t>mysql.connector.Error</a:t>
            </a: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 for MySQL issues (e.g., invalid name).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b. Database Selection Validation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check_database_selected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No database selected before table/data operations.</a:t>
            </a:r>
          </a:p>
          <a:p>
            <a:pPr marL="463550" lvl="2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Forces the user to select a database before proceeding.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Returns False to block further execution until resolved.</a:t>
            </a:r>
            <a:endParaRPr lang="en-US" sz="1600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41A9CF8-0300-7449-289C-F59AC31E7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4" name="Shape 5">
            <a:extLst>
              <a:ext uri="{FF2B5EF4-FFF2-40B4-BE49-F238E27FC236}">
                <a16:creationId xmlns:a16="http://schemas.microsoft.com/office/drawing/2014/main" id="{BCB8501B-5AD4-ABD6-8881-6D69C73CFD2E}"/>
              </a:ext>
            </a:extLst>
          </p:cNvPr>
          <p:cNvSpPr/>
          <p:nvPr/>
        </p:nvSpPr>
        <p:spPr>
          <a:xfrm>
            <a:off x="488352" y="8315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83F36E7-6849-85F3-1B95-18C35B9F345D}"/>
              </a:ext>
            </a:extLst>
          </p:cNvPr>
          <p:cNvSpPr/>
          <p:nvPr/>
        </p:nvSpPr>
        <p:spPr>
          <a:xfrm>
            <a:off x="676470" y="944622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415069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934D-B2C7-4CC1-1716-6602599F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208CB8-7799-0E44-EA43-92C5AFD8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C688AD84-74A6-A23E-8700-B0E2942E62E2}"/>
              </a:ext>
            </a:extLst>
          </p:cNvPr>
          <p:cNvSpPr/>
          <p:nvPr/>
        </p:nvSpPr>
        <p:spPr>
          <a:xfrm>
            <a:off x="635237" y="838571"/>
            <a:ext cx="503460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3. Table Operations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F4AA8F3-2EF7-148A-2F57-60883E4A7FC7}"/>
              </a:ext>
            </a:extLst>
          </p:cNvPr>
          <p:cNvSpPr/>
          <p:nvPr/>
        </p:nvSpPr>
        <p:spPr>
          <a:xfrm>
            <a:off x="202188" y="1546374"/>
            <a:ext cx="9983533" cy="6961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a. Creating Tables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create_table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798513" lvl="1" indent="231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146175" algn="l"/>
              </a:tabLst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Invalid column definitions.</a:t>
            </a:r>
          </a:p>
          <a:p>
            <a:pPr marL="798513" lvl="1" indent="231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146175" algn="l"/>
              </a:tabLst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Duplicate table names.</a:t>
            </a:r>
          </a:p>
          <a:p>
            <a:pPr marL="798513" lvl="1" indent="231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146175" algn="l"/>
              </a:tabLst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Syntax errors in CREATE TABLE queries.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030288" lvl="1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Uses </a:t>
            </a:r>
            <a:r>
              <a:rPr lang="en-US" dirty="0" err="1">
                <a:solidFill>
                  <a:schemeClr val="bg1"/>
                </a:solidFill>
                <a:latin typeface="Barlow Medium" panose="00000600000000000000" pitchFamily="2" charset="0"/>
              </a:rPr>
              <a:t>mysql.connector.Error</a:t>
            </a: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 to catch MySQL errors.</a:t>
            </a:r>
          </a:p>
          <a:p>
            <a:pPr marL="1030288" lvl="1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Generic Exception as a fallback for unexpected issues.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b. Deleting Tables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delete_table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1030288" lvl="1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Non-existent tables.</a:t>
            </a:r>
          </a:p>
          <a:p>
            <a:pPr marL="1030288" lvl="1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Invalid table names.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030288" lvl="1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Catches </a:t>
            </a:r>
            <a:r>
              <a:rPr lang="en-US" dirty="0" err="1">
                <a:solidFill>
                  <a:schemeClr val="bg1"/>
                </a:solidFill>
                <a:latin typeface="Barlow Medium" panose="00000600000000000000" pitchFamily="2" charset="0"/>
              </a:rPr>
              <a:t>mysql.connector.Error</a:t>
            </a:r>
            <a:r>
              <a:rPr lang="en-US" dirty="0">
                <a:solidFill>
                  <a:schemeClr val="bg1"/>
                </a:solidFill>
                <a:latin typeface="Barlow Medium" panose="00000600000000000000" pitchFamily="2" charset="0"/>
              </a:rPr>
              <a:t> and provides actionable feedback.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5B2673A-41A5-D392-866A-C7C7A0A9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5">
            <a:extLst>
              <a:ext uri="{FF2B5EF4-FFF2-40B4-BE49-F238E27FC236}">
                <a16:creationId xmlns:a16="http://schemas.microsoft.com/office/drawing/2014/main" id="{C885C8D8-74D2-59FA-8780-88B3979D9F61}"/>
              </a:ext>
            </a:extLst>
          </p:cNvPr>
          <p:cNvSpPr/>
          <p:nvPr/>
        </p:nvSpPr>
        <p:spPr>
          <a:xfrm>
            <a:off x="463450" y="819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BF0583C4-2EE1-5C9A-27D5-DB6C380693B8}"/>
              </a:ext>
            </a:extLst>
          </p:cNvPr>
          <p:cNvSpPr/>
          <p:nvPr/>
        </p:nvSpPr>
        <p:spPr>
          <a:xfrm>
            <a:off x="651568" y="933047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2320183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163F-FA01-5F07-F602-52B949D44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B897293-8C60-F02D-7EE0-9B4AECFD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0229C222-2216-7AA0-C86C-9CC5929EE90E}"/>
              </a:ext>
            </a:extLst>
          </p:cNvPr>
          <p:cNvSpPr/>
          <p:nvPr/>
        </p:nvSpPr>
        <p:spPr>
          <a:xfrm>
            <a:off x="1231897" y="826996"/>
            <a:ext cx="425909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Data Manipulation</a:t>
            </a: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5252145-D01B-9B59-30A4-DF0042906DF3}"/>
              </a:ext>
            </a:extLst>
          </p:cNvPr>
          <p:cNvSpPr/>
          <p:nvPr/>
        </p:nvSpPr>
        <p:spPr>
          <a:xfrm>
            <a:off x="202188" y="1546374"/>
            <a:ext cx="9983533" cy="6961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a. Inserting Data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insert_data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1087438" lvl="1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Column count/value mismatches.</a:t>
            </a:r>
          </a:p>
          <a:p>
            <a:pPr marL="1087438" lvl="1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Invalid data types (e.g., inserting a string into an INT column).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0302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Uses DESCRIBE to validate column existence before insertion.</a:t>
            </a:r>
          </a:p>
          <a:p>
            <a:pPr marL="10302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Parameterized queries (%s placeholders) to avoid syntax errors.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b. Updating/Deleting Data (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update_data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(), 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delete_data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Handled Errors:</a:t>
            </a:r>
          </a:p>
          <a:p>
            <a:pPr marL="1030288" lvl="1" indent="-2889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Invalid column names.</a:t>
            </a:r>
          </a:p>
          <a:p>
            <a:pPr marL="1030288" lvl="1" indent="-2889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Syntax errors in WHERE conditions.</a:t>
            </a:r>
          </a:p>
          <a:p>
            <a:pPr marL="1030288" lvl="1" indent="-2889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Non-existent rows matching the condition.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Strategy:</a:t>
            </a:r>
          </a:p>
          <a:p>
            <a:pPr marL="1087438" lvl="1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Catches </a:t>
            </a:r>
            <a:r>
              <a:rPr lang="en-US" b="1" dirty="0" err="1">
                <a:solidFill>
                  <a:schemeClr val="bg1"/>
                </a:solidFill>
                <a:latin typeface="Barlow Medium" panose="00000600000000000000" pitchFamily="2" charset="0"/>
              </a:rPr>
              <a:t>mysql.connector.Error</a:t>
            </a:r>
            <a:r>
              <a:rPr lang="en-US" b="1" dirty="0">
                <a:solidFill>
                  <a:schemeClr val="bg1"/>
                </a:solidFill>
                <a:latin typeface="Barlow Medium" panose="00000600000000000000" pitchFamily="2" charset="0"/>
              </a:rPr>
              <a:t> for MySQL issues.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585E8D5-95C6-7356-28F9-7623722D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931" y="0"/>
            <a:ext cx="5486400" cy="8229600"/>
          </a:xfrm>
          <a:prstGeom prst="rect">
            <a:avLst/>
          </a:prstGeom>
        </p:spPr>
      </p:pic>
      <p:sp>
        <p:nvSpPr>
          <p:cNvPr id="4" name="Shape 5">
            <a:extLst>
              <a:ext uri="{FF2B5EF4-FFF2-40B4-BE49-F238E27FC236}">
                <a16:creationId xmlns:a16="http://schemas.microsoft.com/office/drawing/2014/main" id="{96BF841A-7D88-8CDE-DC89-81D91A6447F9}"/>
              </a:ext>
            </a:extLst>
          </p:cNvPr>
          <p:cNvSpPr/>
          <p:nvPr/>
        </p:nvSpPr>
        <p:spPr>
          <a:xfrm>
            <a:off x="488352" y="819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AC2E8304-C8E4-C2E6-4A6A-B268DF5C3E8D}"/>
              </a:ext>
            </a:extLst>
          </p:cNvPr>
          <p:cNvSpPr/>
          <p:nvPr/>
        </p:nvSpPr>
        <p:spPr>
          <a:xfrm>
            <a:off x="676470" y="933047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60876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045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Robust Error Handling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3826" y="3351371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238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72927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script handles errors such as invalid user inputs, missing databases or tables, and failed queries.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2155" y="5156954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Example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5534858"/>
            <a:ext cx="6613684" cy="1222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If a user enters an invalid table name, the script displays a helpful error message and ask the user if you want to create one.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200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9155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8555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Database Management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346609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Connect, list databases, switch databases.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199155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28555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Table Management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3346609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Create, delete, describe tables, show relationships.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199155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28555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Management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3346609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Insert, update, delete, search data, bulk insert from CSV.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495" y="1991558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28555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Permissions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3346609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Create, delete users, grant/revoke privileges.</a:t>
            </a:r>
            <a:endParaRPr lang="en-US" sz="1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272326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64037" y="6136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&amp; Logs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864037" y="662737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 slow queries, display database storage size.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C33143-6344-B97A-0A8C-3595C5751B88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190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750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 for your interest in the MySQL Administration Script!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47793"/>
            <a:ext cx="82799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repository: </a:t>
            </a:r>
            <a:r>
              <a:rPr lang="en-US" sz="19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https://github.com/ziyad-tarek1/MySQL_Administration_Script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15545"/>
            <a:ext cx="7415927" cy="1999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Contact: </a:t>
            </a:r>
          </a:p>
          <a:p>
            <a:pPr lvl="1">
              <a:lnSpc>
                <a:spcPts val="3100"/>
              </a:lnSpc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/>
              </a:rPr>
              <a:t>ziyadtarek180@gmail.com</a:t>
            </a:r>
            <a:endParaRPr lang="en-US" sz="190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lvl="1">
              <a:lnSpc>
                <a:spcPts val="3100"/>
              </a:lnSpc>
            </a:pPr>
            <a:r>
              <a:rPr lang="en-US" sz="1900" dirty="0">
                <a:hlinkClick r:id="rId6"/>
              </a:rPr>
              <a:t>mohamedmahmoud6498@gmail.com</a:t>
            </a:r>
            <a:endParaRPr lang="en-US" sz="1900" dirty="0"/>
          </a:p>
          <a:p>
            <a:pPr lvl="1">
              <a:lnSpc>
                <a:spcPts val="3100"/>
              </a:lnSpc>
            </a:pPr>
            <a:r>
              <a:rPr lang="en-US" sz="1900" dirty="0">
                <a:hlinkClick r:id="rId7"/>
              </a:rPr>
              <a:t>mohmed.galal.zalat.mz@gmail.com</a:t>
            </a:r>
            <a:endParaRPr lang="en-US" sz="1900" dirty="0"/>
          </a:p>
          <a:p>
            <a:pPr lvl="1">
              <a:lnSpc>
                <a:spcPts val="3100"/>
              </a:lnSpc>
            </a:pPr>
            <a:endParaRPr lang="en-US" sz="1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93228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Questions?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Feel free to ask any questions you may have.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2EFB8-678A-8EA6-0FE9-33746F5ABEC3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5350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Get Started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09587"/>
            <a:ext cx="185142" cy="128111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5863" y="2409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Clone the Repository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5863" y="2900601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 clone </a:t>
            </a:r>
            <a:r>
              <a:rPr lang="en-US" sz="19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https://github.com/ziyad-tarek1/MySQL_Administration_Script.git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721" y="3937516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76148" y="3937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Run the Script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76148" y="4428530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mysql_admin_script.py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1005" y="5070396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46432" y="50703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Follow the Prompts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46432" y="5561409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Follow the prompts to manage your MySQL databases.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50437" y="648092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 managing your MySQL databases with ease today!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C1855-1AAE-2021-5DD8-DDCF56E2175B}"/>
              </a:ext>
            </a:extLst>
          </p:cNvPr>
          <p:cNvSpPr/>
          <p:nvPr/>
        </p:nvSpPr>
        <p:spPr>
          <a:xfrm>
            <a:off x="12477509" y="7326774"/>
            <a:ext cx="2141316" cy="879676"/>
          </a:xfrm>
          <a:prstGeom prst="rect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 Snippet - Connecting to MySQL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1164" y="1579007"/>
            <a:ext cx="7661672" cy="4722495"/>
          </a:xfrm>
          <a:prstGeom prst="roundRect">
            <a:avLst>
              <a:gd name="adj" fmla="val 1883"/>
            </a:avLst>
          </a:prstGeom>
          <a:solidFill>
            <a:srgbClr val="48040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0687" y="1579007"/>
            <a:ext cx="7682627" cy="4722495"/>
          </a:xfrm>
          <a:prstGeom prst="roundRect">
            <a:avLst>
              <a:gd name="adj" fmla="val 673"/>
            </a:avLst>
          </a:prstGeom>
          <a:solidFill>
            <a:srgbClr val="48040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2380" y="1737717"/>
            <a:ext cx="7259241" cy="440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mysql.connector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connect_to_mysql():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host = input("Enter MySQL host (default: localhost): ") or "localhost"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user = input("Enter MySQL username: ")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 = input("Enter MySQL password: ")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try: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conn = mysql.connector.connect(host=host, user=user, password=password)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print("Connected to MySQL server successfully!")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conn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except mysql.connector.Error as err: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print(f"Error: {err}")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None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164" y="6539627"/>
            <a:ext cx="7661672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function establishes a connection to a MySQL server using user-provided credentials. It handles errors gracefully and ensures the script doesn't crash on invalid inputs.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F6EF7-CD7F-FD1A-70DC-8BE5DDD6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29273EF-D732-6D5A-B650-3C112153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52C6E3E-B03C-BFD8-D8ED-9FD094B65789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Switch Database</a:t>
            </a:r>
          </a:p>
          <a:p>
            <a:pPr marL="0" indent="0">
              <a:lnSpc>
                <a:spcPts val="4600"/>
              </a:lnSpc>
              <a:buNone/>
            </a:pPr>
            <a:endParaRPr lang="en-US" sz="37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66E614C-A791-C48A-0833-C93CC25D7D27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Switches to a specified database. If the database does not exist, it prompts the user to create it.</a:t>
            </a:r>
            <a:endParaRPr lang="en-US" sz="1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854F43-4F77-05CC-F0D2-58BC9D4CF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0" y="1557235"/>
            <a:ext cx="8197336" cy="44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26F6-8D97-91E6-D47D-4180F120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4D5726A-5E81-233C-414C-F654530F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1600988-7111-F97B-5695-4CAF19240AA3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Show Tables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65C24FF-E085-0B11-E4EB-8A8BD700E19C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Lists all tables in the currently selected database.</a:t>
            </a: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1793-647C-48FC-8427-6DE6084E84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623"/>
          <a:stretch/>
        </p:blipFill>
        <p:spPr>
          <a:xfrm>
            <a:off x="662686" y="1952610"/>
            <a:ext cx="763610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BE36-D10F-2B0E-116B-1C3480F4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7FDEEF4-8A82-76FD-3546-8BA6D698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49F24D-64EA-FA57-EB22-F7CE6769C3AD}"/>
              </a:ext>
            </a:extLst>
          </p:cNvPr>
          <p:cNvSpPr/>
          <p:nvPr/>
        </p:nvSpPr>
        <p:spPr>
          <a:xfrm>
            <a:off x="417778" y="615302"/>
            <a:ext cx="9361841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6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6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List Tables with Row Counts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86CAC40-F095-20B3-D74B-BBC287E8DA29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Lists all tables in the current database along with the number of rows in each table.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ECB8-BB1C-0D9B-4126-4AEA98A48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03" y="1643004"/>
            <a:ext cx="724001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DFD9-4A61-9545-4784-E36CA788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10992F-DBA3-E414-B375-DE828529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0DC0233-208E-3905-113B-078878EF6E4A}"/>
              </a:ext>
            </a:extLst>
          </p:cNvPr>
          <p:cNvSpPr/>
          <p:nvPr/>
        </p:nvSpPr>
        <p:spPr>
          <a:xfrm>
            <a:off x="741164" y="673298"/>
            <a:ext cx="7479149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7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Code Snippet - </a:t>
            </a:r>
            <a:r>
              <a:rPr lang="en-US" sz="3700" b="1" i="0" dirty="0">
                <a:solidFill>
                  <a:srgbClr val="F0F6FC"/>
                </a:solidFill>
                <a:effectLst/>
                <a:latin typeface="Barlow Medium" panose="00000600000000000000" pitchFamily="2" charset="0"/>
              </a:rPr>
              <a:t>Create a Table</a:t>
            </a: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>
              <a:lnSpc>
                <a:spcPts val="4600"/>
              </a:lnSpc>
            </a:pPr>
            <a:endParaRPr lang="en-US" sz="4000" b="1" i="0" dirty="0">
              <a:solidFill>
                <a:srgbClr val="F0F6FC"/>
              </a:solidFill>
              <a:effectLst/>
              <a:latin typeface="Barlow Medium" panose="00000600000000000000" pitchFamily="2" charset="0"/>
            </a:endParaRPr>
          </a:p>
          <a:p>
            <a:pPr marL="0" indent="0">
              <a:lnSpc>
                <a:spcPts val="4600"/>
              </a:lnSpc>
              <a:buNone/>
            </a:pPr>
            <a:endParaRPr lang="en-US" sz="3700" dirty="0">
              <a:latin typeface="Barlow Medium" panose="000006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D15C141-6721-F7EE-00E8-B6942E5CE665}"/>
              </a:ext>
            </a:extLst>
          </p:cNvPr>
          <p:cNvSpPr/>
          <p:nvPr/>
        </p:nvSpPr>
        <p:spPr>
          <a:xfrm>
            <a:off x="741163" y="6539627"/>
            <a:ext cx="8045997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Description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b="0" i="0" dirty="0">
                <a:solidFill>
                  <a:srgbClr val="F0F6FC"/>
                </a:solidFill>
                <a:effectLst/>
                <a:latin typeface="-apple-system"/>
              </a:rPr>
              <a:t>Creates a new table in the current database.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1DE30-7E90-245D-96E5-49156286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8" y="1762083"/>
            <a:ext cx="868801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1480</Words>
  <Application>Microsoft Office PowerPoint</Application>
  <PresentationFormat>Custom</PresentationFormat>
  <Paragraphs>294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Barlow Medium</vt:lpstr>
      <vt:lpstr>Barlow Bold</vt:lpstr>
      <vt:lpstr>Arial</vt:lpstr>
      <vt:lpstr>Barlow</vt:lpstr>
      <vt:lpstr>-apple-system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es-Mohamedmahmoud6498</cp:lastModifiedBy>
  <cp:revision>8</cp:revision>
  <dcterms:created xsi:type="dcterms:W3CDTF">2025-02-23T21:41:16Z</dcterms:created>
  <dcterms:modified xsi:type="dcterms:W3CDTF">2025-03-06T10:10:54Z</dcterms:modified>
</cp:coreProperties>
</file>